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275" r:id="rId3"/>
    <p:sldId id="276" r:id="rId4"/>
    <p:sldId id="261" r:id="rId5"/>
    <p:sldId id="277" r:id="rId6"/>
    <p:sldId id="278" r:id="rId7"/>
    <p:sldId id="289" r:id="rId8"/>
    <p:sldId id="290" r:id="rId9"/>
    <p:sldId id="279" r:id="rId10"/>
    <p:sldId id="29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9900CC"/>
    <a:srgbClr val="006699"/>
    <a:srgbClr val="009999"/>
    <a:srgbClr val="FF0000"/>
    <a:srgbClr val="80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7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DEF6EC4-2DB9-4613-B826-02CD88459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691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DC4F05-7EA7-4B2C-8A66-4509DE21BABD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384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16CC86-7F3E-432F-A688-F902B9B855D2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362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C6C3D7-7C9F-4355-A386-65A8F24A206F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289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2FD419-B9D8-4587-9E02-20BDD7F33F4D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862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F5EC4E-9604-473D-A7AD-683C5D2605A0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2926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88584F-DE63-4959-9112-DC0AD26E6DE0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3157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F20D45-BAD9-4FC6-B50D-111FF318DE4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5065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09AD25-2B6B-4767-A450-47DAF845FE2A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6599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7807D2-4EA0-4644-BCE0-BB26D2DD5CF9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9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C168F3-B7F4-4F68-BB04-942E4C08150B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895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173A2-2261-42CA-B712-217D6F7E6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33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B73D7-EA85-4E9B-BF1D-883DD00D5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1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C66F5-3138-4F4B-8FEC-A252A0CAA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56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C3172-14F0-4630-BA8E-D4AE9B234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72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63358-7EED-4B4B-B61C-40D7256AC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68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1FFEB-16C6-4C6B-BB90-5CB6ADD49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78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50792-B516-44EB-ABDA-823E5301D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6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7DAFB-75FD-4978-8833-495374D0C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1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32680-01C7-4786-9336-04E76244C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3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A1969-F86F-42A0-8F86-9DF5F16A2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4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10C44-5432-412A-B1A4-D757870F9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7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99FF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04799942-2DB5-4121-B515-79FD53B4E1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1350" y="30162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latin typeface="Techno" pitchFamily="2" charset="0"/>
              </a:rPr>
              <a:t>Scientific Notation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73075" y="5167313"/>
            <a:ext cx="8256588" cy="121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000" i="1">
                <a:solidFill>
                  <a:srgbClr val="FF0000"/>
                </a:solidFill>
                <a:latin typeface="Verdana" panose="020B0604030504040204" pitchFamily="34" charset="0"/>
              </a:rPr>
              <a:t>Learn</a:t>
            </a:r>
            <a:r>
              <a:rPr lang="en-US" altLang="en-US" sz="3000">
                <a:latin typeface="Verdana" panose="020B0604030504040204" pitchFamily="34" charset="0"/>
              </a:rPr>
              <a:t> to express large and small numbers in scientific notation</a:t>
            </a:r>
            <a:r>
              <a:rPr lang="en-US" altLang="en-US" sz="3000">
                <a:latin typeface="AGaramond" charset="0"/>
              </a:rPr>
              <a:t>.</a:t>
            </a:r>
            <a:r>
              <a:rPr lang="en-US" altLang="en-US"/>
              <a:t> </a:t>
            </a:r>
          </a:p>
        </p:txBody>
      </p:sp>
      <p:pic>
        <p:nvPicPr>
          <p:cNvPr id="2052" name="Picture 8" descr="science_-_experiment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60350"/>
            <a:ext cx="296862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401638" y="3698875"/>
            <a:ext cx="8221662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 u="sng">
                <a:solidFill>
                  <a:srgbClr val="800000"/>
                </a:solidFill>
                <a:latin typeface="Verdana" panose="020B0604030504040204" pitchFamily="34" charset="0"/>
              </a:rPr>
              <a:t>Think:</a:t>
            </a: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 The decimal needs to move left to change 8.11 to 0.000811, so the exponent will be negative.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473075" y="2209800"/>
            <a:ext cx="1771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0.000811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2868613" y="2197100"/>
            <a:ext cx="59769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Move the decimal to get a number between 1 and 10.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469900" y="2747963"/>
            <a:ext cx="933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8.11</a:t>
            </a:r>
          </a:p>
        </p:txBody>
      </p:sp>
      <p:grpSp>
        <p:nvGrpSpPr>
          <p:cNvPr id="131103" name="Group 31"/>
          <p:cNvGrpSpPr>
            <a:grpSpLocks/>
          </p:cNvGrpSpPr>
          <p:nvPr/>
        </p:nvGrpSpPr>
        <p:grpSpPr bwMode="auto">
          <a:xfrm>
            <a:off x="204788" y="3092450"/>
            <a:ext cx="2895600" cy="639763"/>
            <a:chOff x="129" y="1948"/>
            <a:chExt cx="1824" cy="403"/>
          </a:xfrm>
        </p:grpSpPr>
        <p:grpSp>
          <p:nvGrpSpPr>
            <p:cNvPr id="11281" name="Group 14"/>
            <p:cNvGrpSpPr>
              <a:grpSpLocks/>
            </p:cNvGrpSpPr>
            <p:nvPr/>
          </p:nvGrpSpPr>
          <p:grpSpPr bwMode="auto">
            <a:xfrm>
              <a:off x="129" y="1948"/>
              <a:ext cx="1824" cy="403"/>
              <a:chOff x="96" y="2064"/>
              <a:chExt cx="1824" cy="403"/>
            </a:xfrm>
          </p:grpSpPr>
          <p:sp>
            <p:nvSpPr>
              <p:cNvPr id="11283" name="Text Box 15"/>
              <p:cNvSpPr txBox="1">
                <a:spLocks noChangeArrowheads="1"/>
              </p:cNvSpPr>
              <p:nvPr/>
            </p:nvSpPr>
            <p:spPr bwMode="auto">
              <a:xfrm>
                <a:off x="96" y="2140"/>
                <a:ext cx="182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>
                    <a:latin typeface="Verdana" panose="020B0604030504040204" pitchFamily="34" charset="0"/>
                  </a:rPr>
                  <a:t>  8.11 </a:t>
                </a:r>
                <a:r>
                  <a:rPr lang="en-US" altLang="en-US" sz="2800" b="1">
                    <a:latin typeface="Verdana" panose="020B0604030504040204" pitchFamily="34" charset="0"/>
                    <a:sym typeface="Symbol" panose="05050102010706020507" pitchFamily="18" charset="2"/>
                  </a:rPr>
                  <a:t></a:t>
                </a:r>
                <a:r>
                  <a:rPr lang="en-US" altLang="en-US" sz="2600">
                    <a:latin typeface="Verdana" panose="020B0604030504040204" pitchFamily="34" charset="0"/>
                  </a:rPr>
                  <a:t> 10</a:t>
                </a:r>
              </a:p>
            </p:txBody>
          </p:sp>
          <p:sp>
            <p:nvSpPr>
              <p:cNvPr id="11284" name="Text Box 16"/>
              <p:cNvSpPr txBox="1">
                <a:spLocks noChangeArrowheads="1"/>
              </p:cNvSpPr>
              <p:nvPr/>
            </p:nvSpPr>
            <p:spPr bwMode="auto">
              <a:xfrm>
                <a:off x="1182" y="2064"/>
                <a:ext cx="2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Verdana" panose="020B0604030504040204" pitchFamily="34" charset="0"/>
                  </a:rPr>
                  <a:t>  </a:t>
                </a:r>
              </a:p>
            </p:txBody>
          </p:sp>
        </p:grpSp>
        <p:sp>
          <p:nvSpPr>
            <p:cNvPr id="11282" name="Rectangle 17"/>
            <p:cNvSpPr>
              <a:spLocks noChangeAspect="1" noChangeArrowheads="1"/>
            </p:cNvSpPr>
            <p:nvPr/>
          </p:nvSpPr>
          <p:spPr bwMode="auto">
            <a:xfrm>
              <a:off x="1405" y="2053"/>
              <a:ext cx="149" cy="14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</p:grp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2870200" y="3240088"/>
            <a:ext cx="58785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Set up scientific notation.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54013" y="4972050"/>
            <a:ext cx="840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 u="sng">
                <a:solidFill>
                  <a:srgbClr val="800000"/>
                </a:solidFill>
                <a:latin typeface="Verdana" panose="020B0604030504040204" pitchFamily="34" charset="0"/>
              </a:rPr>
              <a:t>Think:</a:t>
            </a: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 The decimal needs to move 4 places.</a:t>
            </a:r>
          </a:p>
        </p:txBody>
      </p:sp>
      <p:grpSp>
        <p:nvGrpSpPr>
          <p:cNvPr id="131105" name="Group 33"/>
          <p:cNvGrpSpPr>
            <a:grpSpLocks/>
          </p:cNvGrpSpPr>
          <p:nvPr/>
        </p:nvGrpSpPr>
        <p:grpSpPr bwMode="auto">
          <a:xfrm>
            <a:off x="88900" y="5951538"/>
            <a:ext cx="5438775" cy="519112"/>
            <a:chOff x="227" y="3731"/>
            <a:chExt cx="3426" cy="327"/>
          </a:xfrm>
        </p:grpSpPr>
        <p:sp>
          <p:nvSpPr>
            <p:cNvPr id="11279" name="Text Box 26"/>
            <p:cNvSpPr txBox="1">
              <a:spLocks noChangeArrowheads="1"/>
            </p:cNvSpPr>
            <p:nvPr/>
          </p:nvSpPr>
          <p:spPr bwMode="auto">
            <a:xfrm>
              <a:off x="227" y="3731"/>
              <a:ext cx="34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latin typeface="Verdana" panose="020B0604030504040204" pitchFamily="34" charset="0"/>
                </a:rPr>
                <a:t> Check</a:t>
              </a:r>
              <a:r>
                <a:rPr lang="en-US" altLang="en-US" sz="2600">
                  <a:latin typeface="Verdana" panose="020B0604030504040204" pitchFamily="34" charset="0"/>
                </a:rPr>
                <a:t>  8.11 </a:t>
              </a:r>
              <a:r>
                <a:rPr lang="en-US" altLang="en-US" sz="2800" b="1"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600">
                  <a:latin typeface="Verdana" panose="020B0604030504040204" pitchFamily="34" charset="0"/>
                </a:rPr>
                <a:t> 10  = 0.000811</a:t>
              </a:r>
            </a:p>
          </p:txBody>
        </p:sp>
        <p:sp>
          <p:nvSpPr>
            <p:cNvPr id="11280" name="Text Box 27"/>
            <p:cNvSpPr txBox="1">
              <a:spLocks noChangeArrowheads="1"/>
            </p:cNvSpPr>
            <p:nvPr/>
          </p:nvSpPr>
          <p:spPr bwMode="auto">
            <a:xfrm>
              <a:off x="2124" y="3751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Verdana" panose="020B0604030504040204" pitchFamily="34" charset="0"/>
                </a:rPr>
                <a:t>–4</a:t>
              </a:r>
            </a:p>
          </p:txBody>
        </p:sp>
      </p:grpSp>
      <p:sp>
        <p:nvSpPr>
          <p:cNvPr id="11274" name="Text Box 28"/>
          <p:cNvSpPr txBox="1">
            <a:spLocks noChangeArrowheads="1"/>
          </p:cNvSpPr>
          <p:nvPr/>
        </p:nvSpPr>
        <p:spPr bwMode="auto">
          <a:xfrm>
            <a:off x="434975" y="1512888"/>
            <a:ext cx="658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0.000811 in scientific notation.</a:t>
            </a:r>
          </a:p>
        </p:txBody>
      </p:sp>
      <p:grpSp>
        <p:nvGrpSpPr>
          <p:cNvPr id="131104" name="Group 32"/>
          <p:cNvGrpSpPr>
            <a:grpSpLocks/>
          </p:cNvGrpSpPr>
          <p:nvPr/>
        </p:nvGrpSpPr>
        <p:grpSpPr bwMode="auto">
          <a:xfrm>
            <a:off x="198438" y="5457825"/>
            <a:ext cx="9372600" cy="657225"/>
            <a:chOff x="125" y="3438"/>
            <a:chExt cx="5503" cy="414"/>
          </a:xfrm>
        </p:grpSpPr>
        <p:sp>
          <p:nvSpPr>
            <p:cNvPr id="11277" name="Text Box 29"/>
            <p:cNvSpPr txBox="1">
              <a:spLocks noChangeArrowheads="1"/>
            </p:cNvSpPr>
            <p:nvPr/>
          </p:nvSpPr>
          <p:spPr bwMode="auto">
            <a:xfrm>
              <a:off x="125" y="3456"/>
              <a:ext cx="5503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So 0.000811 written in scientific notation is 8.11 </a:t>
              </a:r>
              <a:r>
                <a:rPr lang="en-US" altLang="en-US" sz="2800" b="1"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latin typeface="Verdana" panose="020B0604030504040204" pitchFamily="34" charset="0"/>
                </a:rPr>
                <a:t> 10</a:t>
              </a:r>
              <a:r>
                <a:rPr lang="en-US" altLang="en-US" sz="2600" baseline="30000">
                  <a:latin typeface="Verdana" panose="020B0604030504040204" pitchFamily="34" charset="0"/>
                </a:rPr>
                <a:t>–4</a:t>
              </a:r>
              <a:r>
                <a:rPr lang="en-US" altLang="en-US" sz="2400">
                  <a:latin typeface="Verdana" panose="020B0604030504040204" pitchFamily="34" charset="0"/>
                </a:rPr>
                <a:t>.</a:t>
              </a:r>
            </a:p>
          </p:txBody>
        </p:sp>
        <p:sp>
          <p:nvSpPr>
            <p:cNvPr id="11278" name="Text Box 30"/>
            <p:cNvSpPr txBox="1">
              <a:spLocks noChangeArrowheads="1"/>
            </p:cNvSpPr>
            <p:nvPr/>
          </p:nvSpPr>
          <p:spPr bwMode="auto">
            <a:xfrm>
              <a:off x="5342" y="3438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pic>
        <p:nvPicPr>
          <p:cNvPr id="11276" name="Picture 35" descr="chemistry_-_experime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0"/>
            <a:ext cx="931863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 build="p" autoUpdateAnimBg="0"/>
      <p:bldP spid="131082" grpId="0" build="p" autoUpdateAnimBg="0"/>
      <p:bldP spid="131083" grpId="0" build="p" autoUpdateAnimBg="0"/>
      <p:bldP spid="131084" grpId="0" build="p" autoUpdateAnimBg="0"/>
      <p:bldP spid="131090" grpId="0" build="p" autoUpdateAnimBg="0"/>
      <p:bldP spid="1310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0" y="8540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6699"/>
                </a:solidFill>
                <a:latin typeface="Algerian" panose="04020705040A02060702" pitchFamily="82" charset="0"/>
              </a:rPr>
              <a:t>Lesson Quiz</a:t>
            </a: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482600" y="1498600"/>
            <a:ext cx="482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in standard notation.</a:t>
            </a: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492125" y="2011363"/>
            <a:ext cx="4114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1. </a:t>
            </a:r>
            <a:r>
              <a:rPr lang="en-US" altLang="en-US" sz="2400">
                <a:latin typeface="Verdana" panose="020B0604030504040204" pitchFamily="34" charset="0"/>
              </a:rPr>
              <a:t>1.72 </a:t>
            </a:r>
            <a:r>
              <a:rPr lang="en-US" altLang="en-US" sz="26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400">
                <a:latin typeface="Verdana" panose="020B0604030504040204" pitchFamily="34" charset="0"/>
              </a:rPr>
              <a:t> 10</a:t>
            </a:r>
            <a:r>
              <a:rPr lang="en-US" altLang="en-US" sz="2400" baseline="300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504825" y="2643188"/>
            <a:ext cx="3886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2. </a:t>
            </a:r>
            <a:r>
              <a:rPr lang="en-US" altLang="en-US" sz="2400">
                <a:latin typeface="Verdana" panose="020B0604030504040204" pitchFamily="34" charset="0"/>
              </a:rPr>
              <a:t>6.9 </a:t>
            </a:r>
            <a:r>
              <a:rPr lang="en-US" altLang="en-US" sz="26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400">
                <a:latin typeface="Verdana" panose="020B0604030504040204" pitchFamily="34" charset="0"/>
              </a:rPr>
              <a:t> 10</a:t>
            </a:r>
            <a:r>
              <a:rPr lang="en-US" altLang="en-US" sz="2600" baseline="30000">
                <a:latin typeface="Verdana" panose="020B0604030504040204" pitchFamily="34" charset="0"/>
              </a:rPr>
              <a:t>–3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487363" y="4467225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. </a:t>
            </a:r>
            <a:r>
              <a:rPr lang="en-US" altLang="en-US" sz="2400">
                <a:latin typeface="Verdana" panose="020B0604030504040204" pitchFamily="34" charset="0"/>
              </a:rPr>
              <a:t>57,000,000</a:t>
            </a:r>
            <a:endParaRPr lang="en-US" altLang="en-US" sz="2400" b="1">
              <a:latin typeface="Verdana" panose="020B0604030504040204" pitchFamily="34" charset="0"/>
            </a:endParaRP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2946400" y="20399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17,200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2941638" y="266382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0.0069</a:t>
            </a:r>
          </a:p>
        </p:txBody>
      </p:sp>
      <p:sp>
        <p:nvSpPr>
          <p:cNvPr id="12297" name="Text Box 25"/>
          <p:cNvSpPr txBox="1">
            <a:spLocks noChangeArrowheads="1"/>
          </p:cNvSpPr>
          <p:nvPr/>
        </p:nvSpPr>
        <p:spPr bwMode="auto">
          <a:xfrm>
            <a:off x="506413" y="3849688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3. </a:t>
            </a:r>
            <a:r>
              <a:rPr lang="en-US" altLang="en-US" sz="2400">
                <a:latin typeface="Verdana" panose="020B0604030504040204" pitchFamily="34" charset="0"/>
              </a:rPr>
              <a:t>0.0053</a:t>
            </a:r>
            <a:endParaRPr lang="en-US" altLang="en-US" sz="2400" b="1">
              <a:latin typeface="Verdana" panose="020B0604030504040204" pitchFamily="34" charset="0"/>
            </a:endParaRPr>
          </a:p>
        </p:txBody>
      </p:sp>
      <p:grpSp>
        <p:nvGrpSpPr>
          <p:cNvPr id="90139" name="Group 27"/>
          <p:cNvGrpSpPr>
            <a:grpSpLocks/>
          </p:cNvGrpSpPr>
          <p:nvPr/>
        </p:nvGrpSpPr>
        <p:grpSpPr bwMode="auto">
          <a:xfrm>
            <a:off x="3022600" y="3656013"/>
            <a:ext cx="2819400" cy="671512"/>
            <a:chOff x="3408" y="2496"/>
            <a:chExt cx="1776" cy="423"/>
          </a:xfrm>
        </p:grpSpPr>
        <p:sp>
          <p:nvSpPr>
            <p:cNvPr id="12306" name="Text Box 21"/>
            <p:cNvSpPr txBox="1">
              <a:spLocks noChangeArrowheads="1"/>
            </p:cNvSpPr>
            <p:nvPr/>
          </p:nvSpPr>
          <p:spPr bwMode="auto">
            <a:xfrm>
              <a:off x="3408" y="2592"/>
              <a:ext cx="17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5.3 </a:t>
              </a:r>
              <a:r>
                <a:rPr lang="en-US" altLang="en-US" sz="2800" b="1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 10</a:t>
              </a:r>
              <a:r>
                <a:rPr lang="en-US" altLang="en-US" sz="2600" baseline="30000">
                  <a:solidFill>
                    <a:srgbClr val="FF0000"/>
                  </a:solidFill>
                  <a:latin typeface="Verdana" panose="020B0604030504040204" pitchFamily="34" charset="0"/>
                </a:rPr>
                <a:t>–3</a:t>
              </a:r>
            </a:p>
          </p:txBody>
        </p:sp>
        <p:sp>
          <p:nvSpPr>
            <p:cNvPr id="12307" name="Text Box 26"/>
            <p:cNvSpPr txBox="1">
              <a:spLocks noChangeArrowheads="1"/>
            </p:cNvSpPr>
            <p:nvPr/>
          </p:nvSpPr>
          <p:spPr bwMode="auto">
            <a:xfrm>
              <a:off x="4536" y="249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90141" name="Group 29"/>
          <p:cNvGrpSpPr>
            <a:grpSpLocks/>
          </p:cNvGrpSpPr>
          <p:nvPr/>
        </p:nvGrpSpPr>
        <p:grpSpPr bwMode="auto">
          <a:xfrm>
            <a:off x="3111500" y="4352925"/>
            <a:ext cx="2895600" cy="625475"/>
            <a:chOff x="3408" y="3264"/>
            <a:chExt cx="1824" cy="394"/>
          </a:xfrm>
        </p:grpSpPr>
        <p:sp>
          <p:nvSpPr>
            <p:cNvPr id="12304" name="Text Box 22"/>
            <p:cNvSpPr txBox="1">
              <a:spLocks noChangeArrowheads="1"/>
            </p:cNvSpPr>
            <p:nvPr/>
          </p:nvSpPr>
          <p:spPr bwMode="auto">
            <a:xfrm>
              <a:off x="3408" y="3331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5.7 </a:t>
              </a:r>
              <a:r>
                <a:rPr lang="en-US" altLang="en-US" sz="2800" b="1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 10</a:t>
              </a:r>
              <a:r>
                <a:rPr lang="en-US" altLang="en-US" sz="2400" baseline="30000">
                  <a:solidFill>
                    <a:srgbClr val="FF0000"/>
                  </a:solidFill>
                  <a:latin typeface="Verdana" panose="020B0604030504040204" pitchFamily="34" charset="0"/>
                </a:rPr>
                <a:t>7</a:t>
              </a:r>
            </a:p>
          </p:txBody>
        </p:sp>
        <p:sp>
          <p:nvSpPr>
            <p:cNvPr id="12305" name="Text Box 28"/>
            <p:cNvSpPr txBox="1">
              <a:spLocks noChangeArrowheads="1"/>
            </p:cNvSpPr>
            <p:nvPr/>
          </p:nvSpPr>
          <p:spPr bwMode="auto">
            <a:xfrm>
              <a:off x="4514" y="326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12300" name="Text Box 30"/>
          <p:cNvSpPr txBox="1">
            <a:spLocks noChangeArrowheads="1"/>
          </p:cNvSpPr>
          <p:nvPr/>
        </p:nvSpPr>
        <p:spPr bwMode="auto">
          <a:xfrm>
            <a:off x="461963" y="3335338"/>
            <a:ext cx="485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in scientific notation.</a:t>
            </a:r>
          </a:p>
        </p:txBody>
      </p:sp>
      <p:sp>
        <p:nvSpPr>
          <p:cNvPr id="12301" name="Text Box 37"/>
          <p:cNvSpPr txBox="1">
            <a:spLocks noChangeArrowheads="1"/>
          </p:cNvSpPr>
          <p:nvPr/>
        </p:nvSpPr>
        <p:spPr bwMode="auto">
          <a:xfrm>
            <a:off x="490538" y="5076825"/>
            <a:ext cx="72469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5.</a:t>
            </a:r>
            <a:r>
              <a:rPr lang="en-US" altLang="en-US" sz="2400">
                <a:latin typeface="Verdana" panose="020B0604030504040204" pitchFamily="34" charset="0"/>
              </a:rPr>
              <a:t> A human body contains about 5.6 x 10</a:t>
            </a:r>
            <a:r>
              <a:rPr lang="en-US" altLang="en-US" sz="2400" baseline="30000">
                <a:latin typeface="Verdana" panose="020B0604030504040204" pitchFamily="34" charset="0"/>
              </a:rPr>
              <a:t>6</a:t>
            </a:r>
            <a:r>
              <a:rPr lang="en-US" altLang="en-US" sz="2400">
                <a:latin typeface="Verdana" panose="020B0604030504040204" pitchFamily="34" charset="0"/>
              </a:rPr>
              <a:t>   	micro-liters of blood. Write this number in 	standard notation.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3849688" y="583565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5,600,000</a:t>
            </a:r>
          </a:p>
        </p:txBody>
      </p:sp>
      <p:pic>
        <p:nvPicPr>
          <p:cNvPr id="12303" name="Picture 40" descr="science_cla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1833563"/>
            <a:ext cx="3222625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1" grpId="0" build="p" autoUpdateAnimBg="0"/>
      <p:bldP spid="90132" grpId="0" build="p" autoUpdateAnimBg="0"/>
      <p:bldP spid="901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56" name="Picture 48" descr="penne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68871">
            <a:off x="6562725" y="2660650"/>
            <a:ext cx="2151063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438150" y="909638"/>
            <a:ext cx="78867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An ordinary penny contains about </a:t>
            </a:r>
            <a:r>
              <a:rPr lang="en-US" altLang="en-US" sz="2800" b="1">
                <a:latin typeface="Verdana" panose="020B0604030504040204" pitchFamily="34" charset="0"/>
              </a:rPr>
              <a:t>20,000,000,000,000,000,000,000</a:t>
            </a:r>
            <a:r>
              <a:rPr lang="en-US" altLang="en-US" sz="2800">
                <a:latin typeface="Verdana" panose="020B0604030504040204" pitchFamily="34" charset="0"/>
              </a:rPr>
              <a:t> atoms. The average size of an atom is about </a:t>
            </a:r>
            <a:r>
              <a:rPr lang="en-US" altLang="en-US" sz="2800" b="1">
                <a:latin typeface="Verdana" panose="020B0604030504040204" pitchFamily="34" charset="0"/>
              </a:rPr>
              <a:t>0.00000003</a:t>
            </a:r>
            <a:r>
              <a:rPr lang="en-US" altLang="en-US" sz="2800">
                <a:latin typeface="Verdana" panose="020B0604030504040204" pitchFamily="34" charset="0"/>
              </a:rPr>
              <a:t> centimeters across.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452438" y="3067050"/>
            <a:ext cx="5870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The length of these numbers in standard notation makes them awkward to work with.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533400" y="5029200"/>
            <a:ext cx="835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800000"/>
                </a:solidFill>
                <a:latin typeface="Verdana" panose="020B0604030504040204" pitchFamily="34" charset="0"/>
              </a:rPr>
              <a:t>Scientific notation</a:t>
            </a:r>
            <a:r>
              <a:rPr lang="en-US" altLang="en-US" sz="2800" i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800">
                <a:solidFill>
                  <a:srgbClr val="800000"/>
                </a:solidFill>
                <a:latin typeface="Verdana" panose="020B0604030504040204" pitchFamily="34" charset="0"/>
              </a:rPr>
              <a:t>is a shorthand way of writing such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4" grpId="0"/>
      <p:bldP spid="94225" grpId="0" build="p" autoUpdateAnimBg="0"/>
      <p:bldP spid="942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303" name="Group 47"/>
          <p:cNvGrpSpPr>
            <a:grpSpLocks/>
          </p:cNvGrpSpPr>
          <p:nvPr/>
        </p:nvGrpSpPr>
        <p:grpSpPr bwMode="auto">
          <a:xfrm>
            <a:off x="609600" y="3257550"/>
            <a:ext cx="7781925" cy="2703513"/>
            <a:chOff x="330" y="1296"/>
            <a:chExt cx="4902" cy="1703"/>
          </a:xfrm>
        </p:grpSpPr>
        <p:sp>
          <p:nvSpPr>
            <p:cNvPr id="4101" name="Text Box 23"/>
            <p:cNvSpPr txBox="1">
              <a:spLocks noChangeArrowheads="1"/>
            </p:cNvSpPr>
            <p:nvPr/>
          </p:nvSpPr>
          <p:spPr bwMode="auto">
            <a:xfrm>
              <a:off x="336" y="1584"/>
              <a:ext cx="4896" cy="1415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Verdana" panose="020B0604030504040204" pitchFamily="34" charset="0"/>
                </a:rPr>
                <a:t>The sign of the exponent tells which direction to move the decimal. A </a:t>
              </a:r>
              <a:r>
                <a:rPr lang="en-US" altLang="en-US" sz="2800" b="1">
                  <a:solidFill>
                    <a:srgbClr val="800000"/>
                  </a:solidFill>
                  <a:latin typeface="Verdana" panose="020B0604030504040204" pitchFamily="34" charset="0"/>
                </a:rPr>
                <a:t>positive</a:t>
              </a:r>
              <a:r>
                <a:rPr lang="en-US" altLang="en-US" sz="2800">
                  <a:solidFill>
                    <a:srgbClr val="0066FF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800">
                  <a:latin typeface="Verdana" panose="020B0604030504040204" pitchFamily="34" charset="0"/>
                </a:rPr>
                <a:t>exponent means move the decimal to the </a:t>
              </a:r>
              <a:r>
                <a:rPr lang="en-US" altLang="en-US" sz="2800" b="1">
                  <a:solidFill>
                    <a:srgbClr val="800000"/>
                  </a:solidFill>
                  <a:latin typeface="Verdana" panose="020B0604030504040204" pitchFamily="34" charset="0"/>
                </a:rPr>
                <a:t>right,</a:t>
              </a:r>
              <a:r>
                <a:rPr lang="en-US" altLang="en-US" sz="2800">
                  <a:latin typeface="Verdana" panose="020B0604030504040204" pitchFamily="34" charset="0"/>
                </a:rPr>
                <a:t> and a </a:t>
              </a:r>
              <a:r>
                <a:rPr lang="en-US" altLang="en-US" sz="2800" b="1">
                  <a:solidFill>
                    <a:srgbClr val="FF0000"/>
                  </a:solidFill>
                  <a:latin typeface="Verdana" panose="020B0604030504040204" pitchFamily="34" charset="0"/>
                </a:rPr>
                <a:t>negative</a:t>
              </a:r>
              <a:r>
                <a:rPr lang="en-US" altLang="en-US" sz="2800">
                  <a:latin typeface="Verdana" panose="020B0604030504040204" pitchFamily="34" charset="0"/>
                </a:rPr>
                <a:t> exponent means move the decimal to the </a:t>
              </a:r>
              <a:r>
                <a:rPr lang="en-US" altLang="en-US" sz="2800" b="1">
                  <a:solidFill>
                    <a:srgbClr val="FF0000"/>
                  </a:solidFill>
                  <a:latin typeface="Verdana" panose="020B0604030504040204" pitchFamily="34" charset="0"/>
                </a:rPr>
                <a:t>left.</a:t>
              </a:r>
              <a:endParaRPr lang="en-US" altLang="en-US" sz="2800" b="1">
                <a:solidFill>
                  <a:srgbClr val="0066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102" name="Text Box 24"/>
            <p:cNvSpPr txBox="1">
              <a:spLocks noChangeArrowheads="1"/>
            </p:cNvSpPr>
            <p:nvPr/>
          </p:nvSpPr>
          <p:spPr bwMode="auto">
            <a:xfrm>
              <a:off x="330" y="1296"/>
              <a:ext cx="1472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  <a:latin typeface="Verdana" panose="020B0604030504040204" pitchFamily="34" charset="0"/>
                </a:rPr>
                <a:t>Helpful Hint</a:t>
              </a:r>
              <a:endParaRPr lang="en-US" altLang="en-US" sz="2400" b="1">
                <a:latin typeface="Verdana" panose="020B0604030504040204" pitchFamily="34" charset="0"/>
              </a:endParaRPr>
            </a:p>
          </p:txBody>
        </p:sp>
      </p:grpSp>
      <p:sp>
        <p:nvSpPr>
          <p:cNvPr id="4099" name="Text Box 49"/>
          <p:cNvSpPr txBox="1">
            <a:spLocks noChangeArrowheads="1"/>
          </p:cNvSpPr>
          <p:nvPr/>
        </p:nvSpPr>
        <p:spPr bwMode="auto">
          <a:xfrm>
            <a:off x="409575" y="1330325"/>
            <a:ext cx="7162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In scientific notation the number of atoms in a penny is </a:t>
            </a:r>
            <a:r>
              <a:rPr lang="en-US" altLang="en-US" sz="2800" b="1">
                <a:latin typeface="Verdana" panose="020B0604030504040204" pitchFamily="34" charset="0"/>
              </a:rPr>
              <a:t>2.0 </a:t>
            </a:r>
            <a:r>
              <a:rPr lang="en-US" altLang="en-US" sz="28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 b="1">
                <a:latin typeface="Verdana" panose="020B0604030504040204" pitchFamily="34" charset="0"/>
              </a:rPr>
              <a:t> 10</a:t>
            </a:r>
            <a:r>
              <a:rPr lang="en-US" altLang="en-US" sz="2800" b="1" baseline="30000">
                <a:latin typeface="Verdana" panose="020B0604030504040204" pitchFamily="34" charset="0"/>
              </a:rPr>
              <a:t>22</a:t>
            </a:r>
            <a:r>
              <a:rPr lang="en-US" altLang="en-US" sz="2800">
                <a:latin typeface="Verdana" panose="020B0604030504040204" pitchFamily="34" charset="0"/>
              </a:rPr>
              <a:t>, and the size of each atom is </a:t>
            </a:r>
            <a:r>
              <a:rPr lang="en-US" altLang="en-US" sz="2800" b="1">
                <a:latin typeface="Verdana" panose="020B0604030504040204" pitchFamily="34" charset="0"/>
              </a:rPr>
              <a:t>3.0 </a:t>
            </a:r>
            <a:r>
              <a:rPr lang="en-US" altLang="en-US" sz="28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 b="1">
                <a:latin typeface="Verdana" panose="020B0604030504040204" pitchFamily="34" charset="0"/>
              </a:rPr>
              <a:t> 10</a:t>
            </a:r>
            <a:r>
              <a:rPr lang="en-US" altLang="en-US" sz="2800" b="1" baseline="30000">
                <a:latin typeface="Verdana" panose="020B0604030504040204" pitchFamily="34" charset="0"/>
              </a:rPr>
              <a:t>–8</a:t>
            </a:r>
            <a:r>
              <a:rPr lang="en-US" altLang="en-US" sz="2800">
                <a:latin typeface="Verdana" panose="020B0604030504040204" pitchFamily="34" charset="0"/>
              </a:rPr>
              <a:t> centimeters across.</a:t>
            </a:r>
          </a:p>
        </p:txBody>
      </p:sp>
      <p:pic>
        <p:nvPicPr>
          <p:cNvPr id="4100" name="Picture 53" descr="science_-_experiment_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250825"/>
            <a:ext cx="114458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906463" y="4259263"/>
            <a:ext cx="175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135,000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889000" y="366395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1.35 </a:t>
            </a:r>
            <a:r>
              <a:rPr lang="en-US" altLang="en-US" sz="2800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>
                <a:latin typeface="Verdana" panose="020B0604030504040204" pitchFamily="34" charset="0"/>
              </a:rPr>
              <a:t> 100,000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678238" y="4184650"/>
            <a:ext cx="46688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Think: Move the decimal right 5 places.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44500" y="2587625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Verdana" panose="020B0604030504040204" pitchFamily="34" charset="0"/>
              </a:rPr>
              <a:t>A. 1.35 </a:t>
            </a:r>
            <a:r>
              <a:rPr lang="en-US" altLang="en-US" sz="28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 b="1">
                <a:latin typeface="Verdana" panose="020B0604030504040204" pitchFamily="34" charset="0"/>
              </a:rPr>
              <a:t> 10</a:t>
            </a:r>
            <a:r>
              <a:rPr lang="en-US" altLang="en-US" sz="2600" b="1" baseline="30000">
                <a:latin typeface="Verdana" panose="020B0604030504040204" pitchFamily="34" charset="0"/>
              </a:rPr>
              <a:t>5</a:t>
            </a:r>
          </a:p>
        </p:txBody>
      </p:sp>
      <p:grpSp>
        <p:nvGrpSpPr>
          <p:cNvPr id="65620" name="Group 84"/>
          <p:cNvGrpSpPr>
            <a:grpSpLocks/>
          </p:cNvGrpSpPr>
          <p:nvPr/>
        </p:nvGrpSpPr>
        <p:grpSpPr bwMode="auto">
          <a:xfrm>
            <a:off x="908050" y="3130550"/>
            <a:ext cx="1919288" cy="519113"/>
            <a:chOff x="572" y="1972"/>
            <a:chExt cx="1209" cy="327"/>
          </a:xfrm>
        </p:grpSpPr>
        <p:sp>
          <p:nvSpPr>
            <p:cNvPr id="5139" name="Text Box 21"/>
            <p:cNvSpPr txBox="1">
              <a:spLocks noChangeArrowheads="1"/>
            </p:cNvSpPr>
            <p:nvPr/>
          </p:nvSpPr>
          <p:spPr bwMode="auto">
            <a:xfrm>
              <a:off x="572" y="1972"/>
              <a:ext cx="12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latin typeface="Verdana" panose="020B0604030504040204" pitchFamily="34" charset="0"/>
                </a:rPr>
                <a:t>1.35 </a:t>
              </a:r>
              <a:r>
                <a:rPr lang="en-US" altLang="en-US" sz="2800"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600">
                  <a:latin typeface="Verdana" panose="020B0604030504040204" pitchFamily="34" charset="0"/>
                </a:rPr>
                <a:t> 10</a:t>
              </a:r>
            </a:p>
          </p:txBody>
        </p:sp>
        <p:sp>
          <p:nvSpPr>
            <p:cNvPr id="5140" name="Text Box 36"/>
            <p:cNvSpPr txBox="1">
              <a:spLocks noChangeArrowheads="1"/>
            </p:cNvSpPr>
            <p:nvPr/>
          </p:nvSpPr>
          <p:spPr bwMode="auto">
            <a:xfrm>
              <a:off x="1584" y="1993"/>
              <a:ext cx="1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Verdana" panose="020B0604030504040204" pitchFamily="34" charset="0"/>
                </a:rPr>
                <a:t>5</a:t>
              </a:r>
              <a:endParaRPr lang="en-US" altLang="en-US" sz="1600"/>
            </a:p>
          </p:txBody>
        </p:sp>
      </p:grpSp>
      <p:grpSp>
        <p:nvGrpSpPr>
          <p:cNvPr id="65606" name="Group 70"/>
          <p:cNvGrpSpPr>
            <a:grpSpLocks/>
          </p:cNvGrpSpPr>
          <p:nvPr/>
        </p:nvGrpSpPr>
        <p:grpSpPr bwMode="auto">
          <a:xfrm>
            <a:off x="3695700" y="3068638"/>
            <a:ext cx="3962400" cy="514350"/>
            <a:chOff x="2510" y="2102"/>
            <a:chExt cx="2496" cy="324"/>
          </a:xfrm>
        </p:grpSpPr>
        <p:sp>
          <p:nvSpPr>
            <p:cNvPr id="5137" name="Text Box 10"/>
            <p:cNvSpPr txBox="1">
              <a:spLocks noChangeArrowheads="1"/>
            </p:cNvSpPr>
            <p:nvPr/>
          </p:nvSpPr>
          <p:spPr bwMode="auto">
            <a:xfrm>
              <a:off x="2510" y="2118"/>
              <a:ext cx="2496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10  = 100,000</a:t>
              </a:r>
            </a:p>
          </p:txBody>
        </p:sp>
        <p:sp>
          <p:nvSpPr>
            <p:cNvPr id="5138" name="Text Box 37"/>
            <p:cNvSpPr txBox="1">
              <a:spLocks noChangeArrowheads="1"/>
            </p:cNvSpPr>
            <p:nvPr/>
          </p:nvSpPr>
          <p:spPr bwMode="auto">
            <a:xfrm>
              <a:off x="2819" y="2102"/>
              <a:ext cx="2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5</a:t>
              </a:r>
            </a:p>
          </p:txBody>
        </p:sp>
      </p:grpSp>
      <p:sp>
        <p:nvSpPr>
          <p:cNvPr id="5128" name="Rectangle 59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  <p:sp>
        <p:nvSpPr>
          <p:cNvPr id="5129" name="Text Box 60"/>
          <p:cNvSpPr txBox="1">
            <a:spLocks noChangeArrowheads="1"/>
          </p:cNvSpPr>
          <p:nvPr/>
        </p:nvSpPr>
        <p:spPr bwMode="auto">
          <a:xfrm>
            <a:off x="349250" y="1541463"/>
            <a:ext cx="5470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the number in standard notation.</a:t>
            </a:r>
          </a:p>
        </p:txBody>
      </p:sp>
      <p:grpSp>
        <p:nvGrpSpPr>
          <p:cNvPr id="65617" name="Group 81"/>
          <p:cNvGrpSpPr>
            <a:grpSpLocks/>
          </p:cNvGrpSpPr>
          <p:nvPr/>
        </p:nvGrpSpPr>
        <p:grpSpPr bwMode="auto">
          <a:xfrm>
            <a:off x="1225550" y="4575175"/>
            <a:ext cx="1141413" cy="280988"/>
            <a:chOff x="800" y="3068"/>
            <a:chExt cx="737" cy="177"/>
          </a:xfrm>
        </p:grpSpPr>
        <p:sp>
          <p:nvSpPr>
            <p:cNvPr id="5132" name="Arc 76"/>
            <p:cNvSpPr>
              <a:spLocks/>
            </p:cNvSpPr>
            <p:nvPr/>
          </p:nvSpPr>
          <p:spPr bwMode="auto">
            <a:xfrm rot="5400000">
              <a:off x="782" y="3089"/>
              <a:ext cx="168" cy="13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Arc 77"/>
            <p:cNvSpPr>
              <a:spLocks/>
            </p:cNvSpPr>
            <p:nvPr/>
          </p:nvSpPr>
          <p:spPr bwMode="auto">
            <a:xfrm rot="5400000">
              <a:off x="931" y="3083"/>
              <a:ext cx="168" cy="155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Arc 78"/>
            <p:cNvSpPr>
              <a:spLocks/>
            </p:cNvSpPr>
            <p:nvPr/>
          </p:nvSpPr>
          <p:spPr bwMode="auto">
            <a:xfrm rot="5400000">
              <a:off x="1098" y="3064"/>
              <a:ext cx="166" cy="179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Arc 79"/>
            <p:cNvSpPr>
              <a:spLocks/>
            </p:cNvSpPr>
            <p:nvPr/>
          </p:nvSpPr>
          <p:spPr bwMode="auto">
            <a:xfrm rot="5400000">
              <a:off x="1257" y="3086"/>
              <a:ext cx="168" cy="13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Arc 80"/>
            <p:cNvSpPr>
              <a:spLocks/>
            </p:cNvSpPr>
            <p:nvPr/>
          </p:nvSpPr>
          <p:spPr bwMode="auto">
            <a:xfrm rot="5400000">
              <a:off x="1388" y="3092"/>
              <a:ext cx="168" cy="13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31" name="Picture 86" descr="science_-_experiment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231775"/>
            <a:ext cx="2427287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build="p" autoUpdateAnimBg="0"/>
      <p:bldP spid="65547" grpId="0" build="p" autoUpdateAnimBg="0"/>
      <p:bldP spid="6556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1071563" y="3900488"/>
            <a:ext cx="175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0.0027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4029075" y="3606800"/>
            <a:ext cx="474821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Think: Move the decimal left 3 places.</a:t>
            </a: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352425" y="2590800"/>
            <a:ext cx="2895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Verdana" panose="020B0604030504040204" pitchFamily="34" charset="0"/>
              </a:rPr>
              <a:t> B. 2.7 </a:t>
            </a:r>
            <a:r>
              <a:rPr lang="en-US" altLang="en-US" sz="26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 b="1">
                <a:latin typeface="Verdana" panose="020B0604030504040204" pitchFamily="34" charset="0"/>
              </a:rPr>
              <a:t> 10</a:t>
            </a:r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2427288" y="2608263"/>
            <a:ext cx="544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 </a:t>
            </a:r>
            <a:r>
              <a:rPr lang="en-US" altLang="en-US" sz="1600" b="1">
                <a:latin typeface="Verdana" panose="020B0604030504040204" pitchFamily="34" charset="0"/>
              </a:rPr>
              <a:t>–3</a:t>
            </a:r>
          </a:p>
        </p:txBody>
      </p:sp>
      <p:sp>
        <p:nvSpPr>
          <p:cNvPr id="98362" name="Text Box 58"/>
          <p:cNvSpPr txBox="1">
            <a:spLocks noChangeArrowheads="1"/>
          </p:cNvSpPr>
          <p:nvPr/>
        </p:nvSpPr>
        <p:spPr bwMode="auto">
          <a:xfrm>
            <a:off x="393700" y="1541463"/>
            <a:ext cx="5295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the number in standard notation.</a:t>
            </a:r>
          </a:p>
        </p:txBody>
      </p:sp>
      <p:grpSp>
        <p:nvGrpSpPr>
          <p:cNvPr id="98381" name="Group 77"/>
          <p:cNvGrpSpPr>
            <a:grpSpLocks/>
          </p:cNvGrpSpPr>
          <p:nvPr/>
        </p:nvGrpSpPr>
        <p:grpSpPr bwMode="auto">
          <a:xfrm>
            <a:off x="1528763" y="3989388"/>
            <a:ext cx="601662" cy="536575"/>
            <a:chOff x="863" y="3561"/>
            <a:chExt cx="379" cy="174"/>
          </a:xfrm>
        </p:grpSpPr>
        <p:sp>
          <p:nvSpPr>
            <p:cNvPr id="6153" name="Arc 72"/>
            <p:cNvSpPr>
              <a:spLocks/>
            </p:cNvSpPr>
            <p:nvPr/>
          </p:nvSpPr>
          <p:spPr bwMode="auto">
            <a:xfrm rot="5400000">
              <a:off x="843" y="3584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Arc 75"/>
            <p:cNvSpPr>
              <a:spLocks/>
            </p:cNvSpPr>
            <p:nvPr/>
          </p:nvSpPr>
          <p:spPr bwMode="auto">
            <a:xfrm rot="5400000">
              <a:off x="966" y="3581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Arc 76"/>
            <p:cNvSpPr>
              <a:spLocks/>
            </p:cNvSpPr>
            <p:nvPr/>
          </p:nvSpPr>
          <p:spPr bwMode="auto">
            <a:xfrm rot="5400000">
              <a:off x="1094" y="3587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152" name="Picture 80" descr="science_-_experiment_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68288"/>
            <a:ext cx="27162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8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8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5" grpId="0" build="p" autoUpdateAnimBg="0"/>
      <p:bldP spid="98326" grpId="0" build="p" autoUpdateAnimBg="0"/>
      <p:bldP spid="98336" grpId="0" autoUpdateAnimBg="0"/>
      <p:bldP spid="98337" grpId="0" autoUpdateAnimBg="0"/>
      <p:bldP spid="983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7"/>
          <p:cNvSpPr txBox="1">
            <a:spLocks noChangeArrowheads="1"/>
          </p:cNvSpPr>
          <p:nvPr/>
        </p:nvSpPr>
        <p:spPr bwMode="auto">
          <a:xfrm>
            <a:off x="461963" y="2587625"/>
            <a:ext cx="2967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Verdana" panose="020B0604030504040204" pitchFamily="34" charset="0"/>
              </a:rPr>
              <a:t>C. –2.01 </a:t>
            </a:r>
            <a:r>
              <a:rPr lang="en-US" altLang="en-US" sz="28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 b="1">
                <a:latin typeface="Verdana" panose="020B0604030504040204" pitchFamily="34" charset="0"/>
              </a:rPr>
              <a:t> 10</a:t>
            </a:r>
            <a:r>
              <a:rPr lang="en-US" altLang="en-US" sz="2600" b="1" baseline="300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958850" y="4367213"/>
            <a:ext cx="175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–20,100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594100" y="4319588"/>
            <a:ext cx="52451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Think: Move the decimal right 4 places.</a:t>
            </a:r>
          </a:p>
        </p:txBody>
      </p:sp>
      <p:grpSp>
        <p:nvGrpSpPr>
          <p:cNvPr id="100392" name="Group 40"/>
          <p:cNvGrpSpPr>
            <a:grpSpLocks/>
          </p:cNvGrpSpPr>
          <p:nvPr/>
        </p:nvGrpSpPr>
        <p:grpSpPr bwMode="auto">
          <a:xfrm>
            <a:off x="582613" y="3233738"/>
            <a:ext cx="3001962" cy="614362"/>
            <a:chOff x="96" y="2064"/>
            <a:chExt cx="1824" cy="371"/>
          </a:xfrm>
        </p:grpSpPr>
        <p:sp>
          <p:nvSpPr>
            <p:cNvPr id="7185" name="Text Box 22"/>
            <p:cNvSpPr txBox="1">
              <a:spLocks noChangeArrowheads="1"/>
            </p:cNvSpPr>
            <p:nvPr/>
          </p:nvSpPr>
          <p:spPr bwMode="auto">
            <a:xfrm>
              <a:off x="96" y="2140"/>
              <a:ext cx="182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  <p:sp>
          <p:nvSpPr>
            <p:cNvPr id="7186" name="Text Box 23"/>
            <p:cNvSpPr txBox="1">
              <a:spLocks noChangeArrowheads="1"/>
            </p:cNvSpPr>
            <p:nvPr/>
          </p:nvSpPr>
          <p:spPr bwMode="auto">
            <a:xfrm>
              <a:off x="1182" y="2064"/>
              <a:ext cx="265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grpSp>
        <p:nvGrpSpPr>
          <p:cNvPr id="100396" name="Group 44"/>
          <p:cNvGrpSpPr>
            <a:grpSpLocks/>
          </p:cNvGrpSpPr>
          <p:nvPr/>
        </p:nvGrpSpPr>
        <p:grpSpPr bwMode="auto">
          <a:xfrm>
            <a:off x="960438" y="3716338"/>
            <a:ext cx="2895600" cy="609600"/>
            <a:chOff x="96" y="2064"/>
            <a:chExt cx="1824" cy="384"/>
          </a:xfrm>
        </p:grpSpPr>
        <p:sp>
          <p:nvSpPr>
            <p:cNvPr id="7183" name="Text Box 45"/>
            <p:cNvSpPr txBox="1">
              <a:spLocks noChangeArrowheads="1"/>
            </p:cNvSpPr>
            <p:nvPr/>
          </p:nvSpPr>
          <p:spPr bwMode="auto">
            <a:xfrm>
              <a:off x="96" y="2140"/>
              <a:ext cx="182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  <p:sp>
          <p:nvSpPr>
            <p:cNvPr id="7184" name="Text Box 46"/>
            <p:cNvSpPr txBox="1">
              <a:spLocks noChangeArrowheads="1"/>
            </p:cNvSpPr>
            <p:nvPr/>
          </p:nvSpPr>
          <p:spPr bwMode="auto">
            <a:xfrm>
              <a:off x="1182" y="2064"/>
              <a:ext cx="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7175" name="Rectangle 57"/>
          <p:cNvSpPr>
            <a:spLocks noChangeArrowheads="1"/>
          </p:cNvSpPr>
          <p:nvPr/>
        </p:nvSpPr>
        <p:spPr bwMode="auto">
          <a:xfrm>
            <a:off x="0" y="920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  <p:sp>
        <p:nvSpPr>
          <p:cNvPr id="7176" name="Text Box 58"/>
          <p:cNvSpPr txBox="1">
            <a:spLocks noChangeArrowheads="1"/>
          </p:cNvSpPr>
          <p:nvPr/>
        </p:nvSpPr>
        <p:spPr bwMode="auto">
          <a:xfrm>
            <a:off x="492125" y="2055813"/>
            <a:ext cx="692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the number in standard notation.</a:t>
            </a:r>
          </a:p>
        </p:txBody>
      </p:sp>
      <p:grpSp>
        <p:nvGrpSpPr>
          <p:cNvPr id="100424" name="Group 72"/>
          <p:cNvGrpSpPr>
            <a:grpSpLocks/>
          </p:cNvGrpSpPr>
          <p:nvPr/>
        </p:nvGrpSpPr>
        <p:grpSpPr bwMode="auto">
          <a:xfrm>
            <a:off x="1482725" y="4581525"/>
            <a:ext cx="928688" cy="280988"/>
            <a:chOff x="920" y="2914"/>
            <a:chExt cx="585" cy="177"/>
          </a:xfrm>
        </p:grpSpPr>
        <p:sp>
          <p:nvSpPr>
            <p:cNvPr id="7179" name="Arc 68"/>
            <p:cNvSpPr>
              <a:spLocks/>
            </p:cNvSpPr>
            <p:nvPr/>
          </p:nvSpPr>
          <p:spPr bwMode="auto">
            <a:xfrm rot="5400000">
              <a:off x="912" y="2931"/>
              <a:ext cx="168" cy="15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Arc 69"/>
            <p:cNvSpPr>
              <a:spLocks/>
            </p:cNvSpPr>
            <p:nvPr/>
          </p:nvSpPr>
          <p:spPr bwMode="auto">
            <a:xfrm rot="5400000">
              <a:off x="1075" y="2912"/>
              <a:ext cx="166" cy="175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Arc 70"/>
            <p:cNvSpPr>
              <a:spLocks/>
            </p:cNvSpPr>
            <p:nvPr/>
          </p:nvSpPr>
          <p:spPr bwMode="auto">
            <a:xfrm rot="5400000">
              <a:off x="1229" y="2934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Arc 71"/>
            <p:cNvSpPr>
              <a:spLocks/>
            </p:cNvSpPr>
            <p:nvPr/>
          </p:nvSpPr>
          <p:spPr bwMode="auto">
            <a:xfrm rot="5400000">
              <a:off x="1357" y="2940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178" name="Picture 74" descr="science_-_experiment_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204788"/>
            <a:ext cx="3897312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 build="p" autoUpdateAnimBg="0"/>
      <p:bldP spid="10036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898525" y="4351338"/>
            <a:ext cx="27574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2,870,000,000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895350" y="3743325"/>
            <a:ext cx="41338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>
              <a:latin typeface="Verdana" panose="020B0604030504040204" pitchFamily="34" charset="0"/>
            </a:endParaRP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4032250" y="4408488"/>
            <a:ext cx="46815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Think: Move the decimal right 9 places.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433388" y="2576513"/>
            <a:ext cx="31178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Verdana" panose="020B0604030504040204" pitchFamily="34" charset="0"/>
              </a:rPr>
              <a:t>D. 2.87 </a:t>
            </a:r>
            <a:r>
              <a:rPr lang="en-US" altLang="en-US" sz="26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 b="1">
                <a:latin typeface="Verdana" panose="020B0604030504040204" pitchFamily="34" charset="0"/>
              </a:rPr>
              <a:t> 10</a:t>
            </a:r>
            <a:r>
              <a:rPr lang="en-US" altLang="en-US" sz="2600" b="1" baseline="30000">
                <a:latin typeface="Verdana" panose="020B0604030504040204" pitchFamily="34" charset="0"/>
              </a:rPr>
              <a:t>9</a:t>
            </a:r>
          </a:p>
        </p:txBody>
      </p:sp>
      <p:grpSp>
        <p:nvGrpSpPr>
          <p:cNvPr id="124968" name="Group 40"/>
          <p:cNvGrpSpPr>
            <a:grpSpLocks/>
          </p:cNvGrpSpPr>
          <p:nvPr/>
        </p:nvGrpSpPr>
        <p:grpSpPr bwMode="auto">
          <a:xfrm>
            <a:off x="884238" y="3165475"/>
            <a:ext cx="1949450" cy="488950"/>
            <a:chOff x="584" y="1994"/>
            <a:chExt cx="1152" cy="308"/>
          </a:xfrm>
        </p:grpSpPr>
        <p:sp>
          <p:nvSpPr>
            <p:cNvPr id="8212" name="Text Box 15"/>
            <p:cNvSpPr txBox="1">
              <a:spLocks noChangeArrowheads="1"/>
            </p:cNvSpPr>
            <p:nvPr/>
          </p:nvSpPr>
          <p:spPr bwMode="auto">
            <a:xfrm>
              <a:off x="584" y="1994"/>
              <a:ext cx="115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  <p:sp>
          <p:nvSpPr>
            <p:cNvPr id="8213" name="Text Box 16"/>
            <p:cNvSpPr txBox="1">
              <a:spLocks noChangeArrowheads="1"/>
            </p:cNvSpPr>
            <p:nvPr/>
          </p:nvSpPr>
          <p:spPr bwMode="auto">
            <a:xfrm>
              <a:off x="1612" y="2007"/>
              <a:ext cx="1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sp>
        <p:nvSpPr>
          <p:cNvPr id="8199" name="Text Box 21"/>
          <p:cNvSpPr txBox="1">
            <a:spLocks noChangeArrowheads="1"/>
          </p:cNvSpPr>
          <p:nvPr/>
        </p:nvSpPr>
        <p:spPr bwMode="auto">
          <a:xfrm>
            <a:off x="377825" y="1319213"/>
            <a:ext cx="466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Verdana" panose="020B0604030504040204" pitchFamily="34" charset="0"/>
              </a:rPr>
              <a:t>Write the number in standard notation.</a:t>
            </a:r>
          </a:p>
        </p:txBody>
      </p:sp>
      <p:grpSp>
        <p:nvGrpSpPr>
          <p:cNvPr id="124967" name="Group 39"/>
          <p:cNvGrpSpPr>
            <a:grpSpLocks/>
          </p:cNvGrpSpPr>
          <p:nvPr/>
        </p:nvGrpSpPr>
        <p:grpSpPr bwMode="auto">
          <a:xfrm>
            <a:off x="1312863" y="4595813"/>
            <a:ext cx="2128837" cy="307975"/>
            <a:chOff x="827" y="2944"/>
            <a:chExt cx="1341" cy="194"/>
          </a:xfrm>
        </p:grpSpPr>
        <p:sp>
          <p:nvSpPr>
            <p:cNvPr id="8203" name="Arc 27"/>
            <p:cNvSpPr>
              <a:spLocks/>
            </p:cNvSpPr>
            <p:nvPr/>
          </p:nvSpPr>
          <p:spPr bwMode="auto">
            <a:xfrm rot="5400000">
              <a:off x="807" y="2988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Arc 28"/>
            <p:cNvSpPr>
              <a:spLocks/>
            </p:cNvSpPr>
            <p:nvPr/>
          </p:nvSpPr>
          <p:spPr bwMode="auto">
            <a:xfrm rot="5400000">
              <a:off x="1080" y="2978"/>
              <a:ext cx="168" cy="15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rc 29"/>
            <p:cNvSpPr>
              <a:spLocks/>
            </p:cNvSpPr>
            <p:nvPr/>
          </p:nvSpPr>
          <p:spPr bwMode="auto">
            <a:xfrm rot="5400000">
              <a:off x="1247" y="2955"/>
              <a:ext cx="166" cy="175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rc 30"/>
            <p:cNvSpPr>
              <a:spLocks/>
            </p:cNvSpPr>
            <p:nvPr/>
          </p:nvSpPr>
          <p:spPr bwMode="auto">
            <a:xfrm rot="5400000">
              <a:off x="1403" y="2971"/>
              <a:ext cx="168" cy="132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rc 31"/>
            <p:cNvSpPr>
              <a:spLocks/>
            </p:cNvSpPr>
            <p:nvPr/>
          </p:nvSpPr>
          <p:spPr bwMode="auto">
            <a:xfrm rot="5400000">
              <a:off x="2017" y="2972"/>
              <a:ext cx="168" cy="134"/>
            </a:xfrm>
            <a:custGeom>
              <a:avLst/>
              <a:gdLst>
                <a:gd name="T0" fmla="*/ 0 w 21600"/>
                <a:gd name="T1" fmla="*/ 0 h 39012"/>
                <a:gd name="T2" fmla="*/ 1 w 21600"/>
                <a:gd name="T3" fmla="*/ 0 h 39012"/>
                <a:gd name="T4" fmla="*/ 0 w 21600"/>
                <a:gd name="T5" fmla="*/ 0 h 390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9012" fill="none" extrusionOk="0">
                  <a:moveTo>
                    <a:pt x="7883" y="-1"/>
                  </a:moveTo>
                  <a:cubicBezTo>
                    <a:pt x="16156" y="3243"/>
                    <a:pt x="21600" y="11223"/>
                    <a:pt x="21600" y="20110"/>
                  </a:cubicBezTo>
                  <a:cubicBezTo>
                    <a:pt x="21600" y="27969"/>
                    <a:pt x="17330" y="35208"/>
                    <a:pt x="10453" y="39012"/>
                  </a:cubicBezTo>
                </a:path>
                <a:path w="21600" h="39012" stroke="0" extrusionOk="0">
                  <a:moveTo>
                    <a:pt x="7883" y="-1"/>
                  </a:moveTo>
                  <a:cubicBezTo>
                    <a:pt x="16156" y="3243"/>
                    <a:pt x="21600" y="11223"/>
                    <a:pt x="21600" y="20110"/>
                  </a:cubicBezTo>
                  <a:cubicBezTo>
                    <a:pt x="21600" y="27969"/>
                    <a:pt x="17330" y="35208"/>
                    <a:pt x="10453" y="39012"/>
                  </a:cubicBezTo>
                  <a:lnTo>
                    <a:pt x="0" y="20110"/>
                  </a:lnTo>
                  <a:lnTo>
                    <a:pt x="7883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Arc 32"/>
            <p:cNvSpPr>
              <a:spLocks/>
            </p:cNvSpPr>
            <p:nvPr/>
          </p:nvSpPr>
          <p:spPr bwMode="auto">
            <a:xfrm rot="5400000">
              <a:off x="938" y="2982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Arc 33"/>
            <p:cNvSpPr>
              <a:spLocks/>
            </p:cNvSpPr>
            <p:nvPr/>
          </p:nvSpPr>
          <p:spPr bwMode="auto">
            <a:xfrm rot="5400000">
              <a:off x="1877" y="2964"/>
              <a:ext cx="168" cy="12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Arc 37"/>
            <p:cNvSpPr>
              <a:spLocks/>
            </p:cNvSpPr>
            <p:nvPr/>
          </p:nvSpPr>
          <p:spPr bwMode="auto">
            <a:xfrm rot="5400000">
              <a:off x="1723" y="2951"/>
              <a:ext cx="166" cy="175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Arc 38"/>
            <p:cNvSpPr>
              <a:spLocks/>
            </p:cNvSpPr>
            <p:nvPr/>
          </p:nvSpPr>
          <p:spPr bwMode="auto">
            <a:xfrm rot="5400000">
              <a:off x="1556" y="2966"/>
              <a:ext cx="168" cy="151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1" name="Rectangle 42"/>
          <p:cNvSpPr>
            <a:spLocks noChangeArrowheads="1"/>
          </p:cNvSpPr>
          <p:nvPr/>
        </p:nvSpPr>
        <p:spPr bwMode="auto">
          <a:xfrm>
            <a:off x="3160713" y="3717925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>
              <a:latin typeface="Verdana" panose="020B0604030504040204" pitchFamily="34" charset="0"/>
            </a:endParaRPr>
          </a:p>
        </p:txBody>
      </p:sp>
      <p:pic>
        <p:nvPicPr>
          <p:cNvPr id="8202" name="Picture 44" descr="science_-_experiment_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1031875"/>
            <a:ext cx="3732212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build="p" autoUpdateAnimBg="0"/>
      <p:bldP spid="124937" grpId="0" build="p" autoUpdateAnimBg="0"/>
      <p:bldP spid="12493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914400" y="5149850"/>
            <a:ext cx="21780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Verdana" panose="020B0604030504040204" pitchFamily="34" charset="0"/>
              </a:rPr>
              <a:t>0.000019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4014788" y="5181600"/>
            <a:ext cx="4748212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>
                <a:solidFill>
                  <a:srgbClr val="800000"/>
                </a:solidFill>
                <a:latin typeface="Verdana" panose="020B0604030504040204" pitchFamily="34" charset="0"/>
              </a:rPr>
              <a:t>Think: Move the decimal left 5 places.</a:t>
            </a: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447675" y="2971800"/>
            <a:ext cx="3028950" cy="609600"/>
            <a:chOff x="96" y="2832"/>
            <a:chExt cx="1824" cy="384"/>
          </a:xfrm>
        </p:grpSpPr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96" y="2908"/>
              <a:ext cx="182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  <p:sp>
          <p:nvSpPr>
            <p:cNvPr id="9231" name="Text Box 14"/>
            <p:cNvSpPr txBox="1">
              <a:spLocks noChangeArrowheads="1"/>
            </p:cNvSpPr>
            <p:nvPr/>
          </p:nvSpPr>
          <p:spPr bwMode="auto">
            <a:xfrm>
              <a:off x="1200" y="2832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 </a:t>
              </a: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30200" y="2579688"/>
            <a:ext cx="328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Verdana" panose="020B0604030504040204" pitchFamily="34" charset="0"/>
              </a:rPr>
              <a:t> E. 1.9 </a:t>
            </a:r>
            <a:r>
              <a:rPr lang="en-US" altLang="en-US" sz="2800" b="1">
                <a:latin typeface="Verdan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600" b="1">
                <a:latin typeface="Verdana" panose="020B0604030504040204" pitchFamily="34" charset="0"/>
              </a:rPr>
              <a:t> 10</a:t>
            </a:r>
            <a:r>
              <a:rPr lang="en-US" altLang="en-US" sz="2600" b="1" baseline="30000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9222" name="Text Box 31"/>
          <p:cNvSpPr txBox="1">
            <a:spLocks noChangeArrowheads="1"/>
          </p:cNvSpPr>
          <p:nvPr/>
        </p:nvSpPr>
        <p:spPr bwMode="auto">
          <a:xfrm>
            <a:off x="420688" y="1262063"/>
            <a:ext cx="51546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Verdana" panose="020B0604030504040204" pitchFamily="34" charset="0"/>
              </a:rPr>
              <a:t>Write the number in standard notation.</a:t>
            </a:r>
          </a:p>
        </p:txBody>
      </p:sp>
      <p:grpSp>
        <p:nvGrpSpPr>
          <p:cNvPr id="127029" name="Group 53"/>
          <p:cNvGrpSpPr>
            <a:grpSpLocks/>
          </p:cNvGrpSpPr>
          <p:nvPr/>
        </p:nvGrpSpPr>
        <p:grpSpPr bwMode="auto">
          <a:xfrm>
            <a:off x="1295400" y="5410200"/>
            <a:ext cx="1085850" cy="304800"/>
            <a:chOff x="816" y="3408"/>
            <a:chExt cx="684" cy="192"/>
          </a:xfrm>
        </p:grpSpPr>
        <p:sp>
          <p:nvSpPr>
            <p:cNvPr id="9225" name="Arc 44"/>
            <p:cNvSpPr>
              <a:spLocks/>
            </p:cNvSpPr>
            <p:nvPr/>
          </p:nvSpPr>
          <p:spPr bwMode="auto">
            <a:xfrm rot="5400000">
              <a:off x="935" y="3445"/>
              <a:ext cx="168" cy="129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0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rc 45"/>
            <p:cNvSpPr>
              <a:spLocks/>
            </p:cNvSpPr>
            <p:nvPr/>
          </p:nvSpPr>
          <p:spPr bwMode="auto">
            <a:xfrm rot="5400000">
              <a:off x="1207" y="3436"/>
              <a:ext cx="168" cy="145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Arc 46"/>
            <p:cNvSpPr>
              <a:spLocks/>
            </p:cNvSpPr>
            <p:nvPr/>
          </p:nvSpPr>
          <p:spPr bwMode="auto">
            <a:xfrm rot="5400000">
              <a:off x="1344" y="3442"/>
              <a:ext cx="179" cy="133"/>
            </a:xfrm>
            <a:custGeom>
              <a:avLst/>
              <a:gdLst>
                <a:gd name="T0" fmla="*/ 1 w 21600"/>
                <a:gd name="T1" fmla="*/ 0 h 37648"/>
                <a:gd name="T2" fmla="*/ 1 w 21600"/>
                <a:gd name="T3" fmla="*/ 0 h 37648"/>
                <a:gd name="T4" fmla="*/ 0 w 21600"/>
                <a:gd name="T5" fmla="*/ 0 h 376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648" fill="none" extrusionOk="0">
                  <a:moveTo>
                    <a:pt x="10730" y="0"/>
                  </a:moveTo>
                  <a:cubicBezTo>
                    <a:pt x="17452" y="3848"/>
                    <a:pt x="21600" y="11000"/>
                    <a:pt x="21600" y="18746"/>
                  </a:cubicBezTo>
                  <a:cubicBezTo>
                    <a:pt x="21600" y="26605"/>
                    <a:pt x="17330" y="33844"/>
                    <a:pt x="10453" y="37648"/>
                  </a:cubicBezTo>
                </a:path>
                <a:path w="21600" h="37648" stroke="0" extrusionOk="0">
                  <a:moveTo>
                    <a:pt x="10730" y="0"/>
                  </a:moveTo>
                  <a:cubicBezTo>
                    <a:pt x="17452" y="3848"/>
                    <a:pt x="21600" y="11000"/>
                    <a:pt x="21600" y="18746"/>
                  </a:cubicBezTo>
                  <a:cubicBezTo>
                    <a:pt x="21600" y="26605"/>
                    <a:pt x="17330" y="33844"/>
                    <a:pt x="10453" y="37648"/>
                  </a:cubicBezTo>
                  <a:lnTo>
                    <a:pt x="0" y="18746"/>
                  </a:lnTo>
                  <a:lnTo>
                    <a:pt x="10730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rc 48"/>
            <p:cNvSpPr>
              <a:spLocks/>
            </p:cNvSpPr>
            <p:nvPr/>
          </p:nvSpPr>
          <p:spPr bwMode="auto">
            <a:xfrm rot="5400000">
              <a:off x="792" y="3432"/>
              <a:ext cx="192" cy="144"/>
            </a:xfrm>
            <a:custGeom>
              <a:avLst/>
              <a:gdLst>
                <a:gd name="T0" fmla="*/ 1 w 21600"/>
                <a:gd name="T1" fmla="*/ 0 h 37028"/>
                <a:gd name="T2" fmla="*/ 1 w 21600"/>
                <a:gd name="T3" fmla="*/ 1 h 37028"/>
                <a:gd name="T4" fmla="*/ 0 w 21600"/>
                <a:gd name="T5" fmla="*/ 0 h 370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028" fill="none" extrusionOk="0">
                  <a:moveTo>
                    <a:pt x="11747" y="-1"/>
                  </a:moveTo>
                  <a:cubicBezTo>
                    <a:pt x="17891" y="3981"/>
                    <a:pt x="21600" y="10804"/>
                    <a:pt x="21600" y="18126"/>
                  </a:cubicBezTo>
                  <a:cubicBezTo>
                    <a:pt x="21600" y="25985"/>
                    <a:pt x="17330" y="33224"/>
                    <a:pt x="10453" y="37028"/>
                  </a:cubicBezTo>
                </a:path>
                <a:path w="21600" h="37028" stroke="0" extrusionOk="0">
                  <a:moveTo>
                    <a:pt x="11747" y="-1"/>
                  </a:moveTo>
                  <a:cubicBezTo>
                    <a:pt x="17891" y="3981"/>
                    <a:pt x="21600" y="10804"/>
                    <a:pt x="21600" y="18126"/>
                  </a:cubicBezTo>
                  <a:cubicBezTo>
                    <a:pt x="21600" y="25985"/>
                    <a:pt x="17330" y="33224"/>
                    <a:pt x="10453" y="37028"/>
                  </a:cubicBezTo>
                  <a:lnTo>
                    <a:pt x="0" y="18126"/>
                  </a:lnTo>
                  <a:lnTo>
                    <a:pt x="11747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Arc 49"/>
            <p:cNvSpPr>
              <a:spLocks/>
            </p:cNvSpPr>
            <p:nvPr/>
          </p:nvSpPr>
          <p:spPr bwMode="auto">
            <a:xfrm rot="5400000">
              <a:off x="1067" y="3438"/>
              <a:ext cx="174" cy="138"/>
            </a:xfrm>
            <a:custGeom>
              <a:avLst/>
              <a:gdLst>
                <a:gd name="T0" fmla="*/ 1 w 21600"/>
                <a:gd name="T1" fmla="*/ 0 h 37211"/>
                <a:gd name="T2" fmla="*/ 1 w 21600"/>
                <a:gd name="T3" fmla="*/ 1 h 37211"/>
                <a:gd name="T4" fmla="*/ 0 w 21600"/>
                <a:gd name="T5" fmla="*/ 0 h 37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11" fill="none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</a:path>
                <a:path w="21600" h="37211" stroke="0" extrusionOk="0">
                  <a:moveTo>
                    <a:pt x="11460" y="-1"/>
                  </a:moveTo>
                  <a:cubicBezTo>
                    <a:pt x="17768" y="3948"/>
                    <a:pt x="21600" y="10866"/>
                    <a:pt x="21600" y="18309"/>
                  </a:cubicBezTo>
                  <a:cubicBezTo>
                    <a:pt x="21600" y="26168"/>
                    <a:pt x="17330" y="33407"/>
                    <a:pt x="10453" y="37211"/>
                  </a:cubicBezTo>
                  <a:lnTo>
                    <a:pt x="0" y="18309"/>
                  </a:lnTo>
                  <a:lnTo>
                    <a:pt x="1146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24" name="Picture 59" descr="science_-_experiment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447675"/>
            <a:ext cx="2868612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 build="p" autoUpdateAnimBg="0"/>
      <p:bldP spid="1269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6"/>
          <p:cNvSpPr>
            <a:spLocks noChangeArrowheads="1"/>
          </p:cNvSpPr>
          <p:nvPr/>
        </p:nvSpPr>
        <p:spPr bwMode="auto">
          <a:xfrm>
            <a:off x="0" y="22542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Translating Standard Notation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to Scientific Notation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457200" y="3598863"/>
            <a:ext cx="8531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u="sng">
                <a:solidFill>
                  <a:srgbClr val="800000"/>
                </a:solidFill>
                <a:latin typeface="Verdana" panose="020B0604030504040204" pitchFamily="34" charset="0"/>
              </a:rPr>
              <a:t>Think:</a:t>
            </a:r>
            <a:r>
              <a:rPr lang="en-US" altLang="en-US" sz="2400" b="1" i="1">
                <a:solidFill>
                  <a:srgbClr val="800000"/>
                </a:solidFill>
                <a:latin typeface="Verdana" panose="020B0604030504040204" pitchFamily="34" charset="0"/>
              </a:rPr>
              <a:t> The decimal needs to move left to change 7.09 to 0.00709, so the exponent will be negative.</a:t>
            </a:r>
          </a:p>
        </p:txBody>
      </p: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473075" y="2205038"/>
            <a:ext cx="156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0.00709 </a:t>
            </a: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2879725" y="2200275"/>
            <a:ext cx="591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800000"/>
                </a:solidFill>
                <a:latin typeface="Verdana" panose="020B0604030504040204" pitchFamily="34" charset="0"/>
              </a:rPr>
              <a:t>Move the decimal to get a number between 1 and 10.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458788" y="2606675"/>
            <a:ext cx="98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7.09</a:t>
            </a:r>
          </a:p>
        </p:txBody>
      </p:sp>
      <p:grpSp>
        <p:nvGrpSpPr>
          <p:cNvPr id="102464" name="Group 64"/>
          <p:cNvGrpSpPr>
            <a:grpSpLocks/>
          </p:cNvGrpSpPr>
          <p:nvPr/>
        </p:nvGrpSpPr>
        <p:grpSpPr bwMode="auto">
          <a:xfrm>
            <a:off x="227013" y="3048000"/>
            <a:ext cx="2895600" cy="528638"/>
            <a:chOff x="143" y="1920"/>
            <a:chExt cx="1824" cy="333"/>
          </a:xfrm>
        </p:grpSpPr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143" y="1926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  7.09 </a:t>
              </a:r>
              <a:r>
                <a:rPr lang="en-US" altLang="en-US" sz="2800" b="1"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latin typeface="Verdana" panose="020B0604030504040204" pitchFamily="34" charset="0"/>
                </a:rPr>
                <a:t> 10</a:t>
              </a:r>
            </a:p>
          </p:txBody>
        </p:sp>
        <p:sp>
          <p:nvSpPr>
            <p:cNvPr id="10259" name="Rectangle 32"/>
            <p:cNvSpPr>
              <a:spLocks noChangeAspect="1" noChangeArrowheads="1"/>
            </p:cNvSpPr>
            <p:nvPr/>
          </p:nvSpPr>
          <p:spPr bwMode="auto">
            <a:xfrm>
              <a:off x="1301" y="1920"/>
              <a:ext cx="143" cy="143"/>
            </a:xfrm>
            <a:prstGeom prst="rect">
              <a:avLst/>
            </a:prstGeom>
            <a:solidFill>
              <a:srgbClr val="C0C0C0">
                <a:alpha val="78038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600">
                <a:latin typeface="Verdana" panose="020B0604030504040204" pitchFamily="34" charset="0"/>
              </a:endParaRPr>
            </a:p>
          </p:txBody>
        </p:sp>
      </p:grp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2836863" y="3040063"/>
            <a:ext cx="573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800000"/>
                </a:solidFill>
                <a:latin typeface="Verdana" panose="020B0604030504040204" pitchFamily="34" charset="0"/>
              </a:rPr>
              <a:t>Set up scientific notation.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479425" y="5173663"/>
            <a:ext cx="833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u="sng">
                <a:solidFill>
                  <a:srgbClr val="800000"/>
                </a:solidFill>
                <a:latin typeface="Verdana" panose="020B0604030504040204" pitchFamily="34" charset="0"/>
              </a:rPr>
              <a:t>Think:</a:t>
            </a:r>
            <a:r>
              <a:rPr lang="en-US" altLang="en-US" sz="2400" b="1" i="1">
                <a:solidFill>
                  <a:srgbClr val="800000"/>
                </a:solidFill>
                <a:latin typeface="Verdana" panose="020B0604030504040204" pitchFamily="34" charset="0"/>
              </a:rPr>
              <a:t> The decimal needs to move 3 places</a:t>
            </a:r>
            <a:r>
              <a:rPr lang="en-US" altLang="en-US" sz="2400" i="1">
                <a:solidFill>
                  <a:srgbClr val="0099FF"/>
                </a:solidFill>
                <a:latin typeface="Verdana" panose="020B0604030504040204" pitchFamily="34" charset="0"/>
              </a:rPr>
              <a:t>.</a:t>
            </a:r>
          </a:p>
        </p:txBody>
      </p:sp>
      <p:grpSp>
        <p:nvGrpSpPr>
          <p:cNvPr id="102463" name="Group 63"/>
          <p:cNvGrpSpPr>
            <a:grpSpLocks/>
          </p:cNvGrpSpPr>
          <p:nvPr/>
        </p:nvGrpSpPr>
        <p:grpSpPr bwMode="auto">
          <a:xfrm>
            <a:off x="460375" y="5745163"/>
            <a:ext cx="3794125" cy="519112"/>
            <a:chOff x="360" y="3619"/>
            <a:chExt cx="2320" cy="327"/>
          </a:xfrm>
        </p:grpSpPr>
        <p:sp>
          <p:nvSpPr>
            <p:cNvPr id="10256" name="Text Box 42"/>
            <p:cNvSpPr txBox="1">
              <a:spLocks noChangeArrowheads="1"/>
            </p:cNvSpPr>
            <p:nvPr/>
          </p:nvSpPr>
          <p:spPr bwMode="auto">
            <a:xfrm>
              <a:off x="360" y="3619"/>
              <a:ext cx="23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7.09 </a:t>
              </a:r>
              <a:r>
                <a:rPr lang="en-US" altLang="en-US" sz="2800" b="1">
                  <a:latin typeface="Verdana" panose="020B060403050404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latin typeface="Verdana" panose="020B0604030504040204" pitchFamily="34" charset="0"/>
                </a:rPr>
                <a:t> 10</a:t>
              </a:r>
              <a:r>
                <a:rPr lang="en-US" altLang="en-US" sz="2600" baseline="30000">
                  <a:latin typeface="Verdana" panose="020B0604030504040204" pitchFamily="34" charset="0"/>
                </a:rPr>
                <a:t>–3</a:t>
              </a:r>
              <a:r>
                <a:rPr lang="en-US" altLang="en-US" sz="2400">
                  <a:latin typeface="Verdana" panose="020B0604030504040204" pitchFamily="34" charset="0"/>
                </a:rPr>
                <a:t> = 0.00709 </a:t>
              </a:r>
            </a:p>
          </p:txBody>
        </p:sp>
        <p:sp>
          <p:nvSpPr>
            <p:cNvPr id="10257" name="Text Box 43"/>
            <p:cNvSpPr txBox="1">
              <a:spLocks noChangeArrowheads="1"/>
            </p:cNvSpPr>
            <p:nvPr/>
          </p:nvSpPr>
          <p:spPr bwMode="auto">
            <a:xfrm>
              <a:off x="2089" y="3639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sp>
        <p:nvSpPr>
          <p:cNvPr id="10251" name="Text Box 57"/>
          <p:cNvSpPr txBox="1">
            <a:spLocks noChangeArrowheads="1"/>
          </p:cNvSpPr>
          <p:nvPr/>
        </p:nvSpPr>
        <p:spPr bwMode="auto">
          <a:xfrm>
            <a:off x="382588" y="1693863"/>
            <a:ext cx="637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Write 0.00709 in scientific notation.</a:t>
            </a:r>
          </a:p>
        </p:txBody>
      </p:sp>
      <p:grpSp>
        <p:nvGrpSpPr>
          <p:cNvPr id="102462" name="Group 62"/>
          <p:cNvGrpSpPr>
            <a:grpSpLocks/>
          </p:cNvGrpSpPr>
          <p:nvPr/>
        </p:nvGrpSpPr>
        <p:grpSpPr bwMode="auto">
          <a:xfrm>
            <a:off x="466725" y="5124450"/>
            <a:ext cx="9056688" cy="501650"/>
            <a:chOff x="222" y="3228"/>
            <a:chExt cx="5455" cy="307"/>
          </a:xfrm>
        </p:grpSpPr>
        <p:sp>
          <p:nvSpPr>
            <p:cNvPr id="10254" name="Text Box 60"/>
            <p:cNvSpPr txBox="1">
              <a:spLocks noChangeArrowheads="1"/>
            </p:cNvSpPr>
            <p:nvPr/>
          </p:nvSpPr>
          <p:spPr bwMode="auto">
            <a:xfrm>
              <a:off x="222" y="3255"/>
              <a:ext cx="544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10255" name="Text Box 61"/>
            <p:cNvSpPr txBox="1">
              <a:spLocks noChangeArrowheads="1"/>
            </p:cNvSpPr>
            <p:nvPr/>
          </p:nvSpPr>
          <p:spPr bwMode="auto">
            <a:xfrm>
              <a:off x="5323" y="3228"/>
              <a:ext cx="354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600">
                <a:latin typeface="Verdana" panose="020B0604030504040204" pitchFamily="34" charset="0"/>
              </a:endParaRPr>
            </a:p>
          </p:txBody>
        </p:sp>
      </p:grpSp>
      <p:pic>
        <p:nvPicPr>
          <p:cNvPr id="10253" name="Picture 67" descr="chemistry_experime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830263"/>
            <a:ext cx="15779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 build="p" autoUpdateAnimBg="0"/>
      <p:bldP spid="102428" grpId="0" build="p" autoUpdateAnimBg="0"/>
      <p:bldP spid="102429" grpId="0" build="p" autoUpdateAnimBg="0"/>
      <p:bldP spid="102430" grpId="0" build="p" autoUpdateAnimBg="0"/>
      <p:bldP spid="102438" grpId="0" build="p" autoUpdateAnimBg="0"/>
      <p:bldP spid="10243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464</Words>
  <Application>Microsoft Office PowerPoint</Application>
  <PresentationFormat>On-screen Show (4:3)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AGaramond</vt:lpstr>
      <vt:lpstr>Algerian</vt:lpstr>
      <vt:lpstr>Arial Black</vt:lpstr>
      <vt:lpstr>Symbol</vt:lpstr>
      <vt:lpstr>Techno</vt:lpstr>
      <vt:lpstr>Times New Roman</vt:lpstr>
      <vt:lpstr>Verdana</vt:lpstr>
      <vt:lpstr>Default Design</vt:lpstr>
      <vt:lpstr>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Bennett</dc:creator>
  <cp:lastModifiedBy>Emily Abernethy</cp:lastModifiedBy>
  <cp:revision>146</cp:revision>
  <dcterms:created xsi:type="dcterms:W3CDTF">2002-12-14T17:53:35Z</dcterms:created>
  <dcterms:modified xsi:type="dcterms:W3CDTF">2019-03-06T18:37:31Z</dcterms:modified>
</cp:coreProperties>
</file>